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68" r:id="rId33"/>
    <p:sldId id="269" r:id="rId34"/>
    <p:sldId id="270" r:id="rId35"/>
    <p:sldId id="274" r:id="rId36"/>
    <p:sldId id="271" r:id="rId37"/>
    <p:sldId id="272" r:id="rId38"/>
    <p:sldId id="273" r:id="rId39"/>
  </p:sldIdLst>
  <p:sldSz cx="14630400" cy="8229600"/>
  <p:notesSz cx="8229600" cy="14630400"/>
  <p:embeddedFontLst>
    <p:embeddedFont>
      <p:font typeface="Host Grotesk Medium" panose="020B0504030402000203" pitchFamily="34" charset="77"/>
      <p:regular r:id="rId41"/>
    </p:embeddedFont>
    <p:embeddedFont>
      <p:font typeface="Roboto" panose="02000000000000000000" pitchFamily="2" charset="0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>
        <p:scale>
          <a:sx n="93" d="100"/>
          <a:sy n="93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52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will be conducting podcast interviews at The Tavern after the meeting as part of the wrap-up activities.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888EB-4BE8-8A0F-6EFE-C4BDBFEE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665210-7EC8-A2C1-8730-6FE940B68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6D178-6688-0A1C-7E2D-589D69B6A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E1DFF-3C8C-A514-7608-01DE743B8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02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  <p:extLst>
      <p:ext uri="{BB962C8B-B14F-4D97-AF65-F5344CB8AC3E}">
        <p14:creationId xmlns:p14="http://schemas.microsoft.com/office/powerpoint/2010/main" val="34460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langchain.com/oss/python/langgraph/persistence" TargetMode="External"/><Relationship Id="rId3" Type="http://schemas.openxmlformats.org/officeDocument/2006/relationships/image" Target="../media/image88.png"/><Relationship Id="rId7" Type="http://schemas.openxmlformats.org/officeDocument/2006/relationships/hyperlink" Target="https://docs.langchain.com/oss/javascript/langgraph/add-human-in-the-loop" TargetMode="External"/><Relationship Id="rId12" Type="http://schemas.openxmlformats.org/officeDocument/2006/relationships/hyperlink" Target="https://venturebeat.com/ai/langchain-1-0-alpha-consolidates-agent-design-reducing-adoption-risk-fo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langchain-ai.github.io/langgraph/concepts/streaming/" TargetMode="External"/><Relationship Id="rId11" Type="http://schemas.openxmlformats.org/officeDocument/2006/relationships/hyperlink" Target="https://docs.langchain.com/oss/python/releases-v1" TargetMode="External"/><Relationship Id="rId5" Type="http://schemas.openxmlformats.org/officeDocument/2006/relationships/hyperlink" Target="https://blog.langchain.com/building-langgraph/" TargetMode="External"/><Relationship Id="rId10" Type="http://schemas.openxmlformats.org/officeDocument/2006/relationships/hyperlink" Target="https://docs.langchain.com/oss/javascript/releases-v1" TargetMode="External"/><Relationship Id="rId4" Type="http://schemas.openxmlformats.org/officeDocument/2006/relationships/hyperlink" Target="https://blog.langchain.com/langchain-langchain-1-0-alpha-releases/" TargetMode="External"/><Relationship Id="rId9" Type="http://schemas.openxmlformats.org/officeDocument/2006/relationships/hyperlink" Target="https://blog.langchain.com/standard-message-conten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27094571/responsive-dashboard-using-jquery-bootstrap-3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linmcnamara/austin_langchain" TargetMode="External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12" Type="http://schemas.openxmlformats.org/officeDocument/2006/relationships/hyperlink" Target="https://twitter.com/AustinLangChai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iscord.gg/fjQfpwcsZX" TargetMode="External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5" Type="http://schemas.openxmlformats.org/officeDocument/2006/relationships/image" Target="../media/image99.png"/><Relationship Id="rId10" Type="http://schemas.openxmlformats.org/officeDocument/2006/relationships/hyperlink" Target="https://www.meetup.com/austin-lanchain-ai-group/" TargetMode="External"/><Relationship Id="rId4" Type="http://schemas.openxmlformats.org/officeDocument/2006/relationships/hyperlink" Target="https://aimug.org" TargetMode="External"/><Relationship Id="rId9" Type="http://schemas.openxmlformats.org/officeDocument/2006/relationships/image" Target="../media/image96.png"/><Relationship Id="rId14" Type="http://schemas.openxmlformats.org/officeDocument/2006/relationships/hyperlink" Target="https://www.youtube.com/@AustinLangChai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09449"/>
            <a:ext cx="58122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Austin LangChain AIMUG 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127183"/>
            <a:ext cx="7556421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Austin LangChain AIMUG - where Texas innovation meets AI exploration! Join our community of tech enthusiasts, developers, and AI practitioners as we learn together in an open, supportive environment.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78902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WTF is LangChain?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1885355"/>
            <a:ext cx="5602962" cy="1116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 is a framework for developing applications powered by language models, enabling: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3225165"/>
            <a:ext cx="31775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Context-Aware Applications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38632" y="3733681"/>
            <a:ext cx="495812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LLMs to external data sources and systems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438632" y="4428173"/>
            <a:ext cx="25500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Reasoning Capabilities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4936688"/>
            <a:ext cx="495812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Chain multiple LLM calls together for complex logic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438632" y="5631180"/>
            <a:ext cx="25281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Agent-Based Systems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438632" y="6139696"/>
            <a:ext cx="4958120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autonomous AI assistants that interact with tools</a:t>
            </a:r>
            <a:endParaRPr lang="en-US" sz="15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80" y="1930003"/>
            <a:ext cx="6955631" cy="451342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888480" y="6666667"/>
            <a:ext cx="695563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 like Texas prides itself on building connections, LangChain connects AI models to make them more powerful and practical.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02444"/>
            <a:ext cx="4568428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Talks &amp; Demos!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30925" y="1020786"/>
            <a:ext cx="7722751" cy="1427321"/>
          </a:xfrm>
          <a:prstGeom prst="roundRect">
            <a:avLst>
              <a:gd name="adj" fmla="val 5377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36427" y="1171696"/>
            <a:ext cx="395644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LangChain/LangGraph Update - Colin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36427" y="1639850"/>
            <a:ext cx="7311747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 into LangChain/LangGraph 1.0 Alpha, including discussions and updates from Harrison's team.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0925" y="2630749"/>
            <a:ext cx="7722751" cy="1427321"/>
          </a:xfrm>
          <a:prstGeom prst="roundRect">
            <a:avLst>
              <a:gd name="adj" fmla="val 5377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6427" y="2781659"/>
            <a:ext cx="369974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Cloud Code &amp; Custom Agents - Sal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36427" y="3249813"/>
            <a:ext cx="7311747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 into how Claude Code, custom agents, and subagents work together to build powerful AI applications.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30925" y="4240713"/>
            <a:ext cx="7722751" cy="1153239"/>
          </a:xfrm>
          <a:prstGeom prst="roundRect">
            <a:avLst>
              <a:gd name="adj" fmla="val 6655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36427" y="4391622"/>
            <a:ext cx="228421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Deep Agents - Collier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36427" y="4859776"/>
            <a:ext cx="731174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in-depth presentation exploring the concepts and applications of deep agents.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30925" y="5576594"/>
            <a:ext cx="7722751" cy="1427321"/>
          </a:xfrm>
          <a:prstGeom prst="roundRect">
            <a:avLst>
              <a:gd name="adj" fmla="val 5377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36427" y="5727504"/>
            <a:ext cx="341387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"Rosie the Robot" Demo - James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36427" y="6195657"/>
            <a:ext cx="7311747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15-minute live demonstration of a desktop cleanup project, incorporating mind chain topics and practical AI solutions.</a:t>
            </a:r>
            <a:endParaRPr lang="en-US" sz="14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066" y="1553051"/>
            <a:ext cx="4999911" cy="499991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907066" y="6758464"/>
            <a:ext cx="4999911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mascots are ready for a variety of exciting lightning talks and demos!</a:t>
            </a:r>
            <a:endParaRPr lang="en-US" sz="1400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544E041D-0656-28ED-FDAF-D87942FEEEC2}"/>
              </a:ext>
            </a:extLst>
          </p:cNvPr>
          <p:cNvSpPr/>
          <p:nvPr/>
        </p:nvSpPr>
        <p:spPr>
          <a:xfrm>
            <a:off x="717047" y="7154825"/>
            <a:ext cx="7722751" cy="965593"/>
          </a:xfrm>
          <a:prstGeom prst="roundRect">
            <a:avLst>
              <a:gd name="adj" fmla="val 5377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94DF735C-1799-0F60-8F1A-95954E689C6C}"/>
              </a:ext>
            </a:extLst>
          </p:cNvPr>
          <p:cNvSpPr/>
          <p:nvPr/>
        </p:nvSpPr>
        <p:spPr>
          <a:xfrm>
            <a:off x="922549" y="7305735"/>
            <a:ext cx="341387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”</a:t>
            </a:r>
            <a:r>
              <a:rPr lang="en-US" sz="1750" dirty="0" err="1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Streamlit</a:t>
            </a: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Dashboard – Jeff Linwood</a:t>
            </a:r>
            <a:endParaRPr lang="en-US" sz="175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501093D0-6378-70AB-4DF5-F7569B04A4C0}"/>
              </a:ext>
            </a:extLst>
          </p:cNvPr>
          <p:cNvSpPr/>
          <p:nvPr/>
        </p:nvSpPr>
        <p:spPr>
          <a:xfrm>
            <a:off x="922549" y="7773888"/>
            <a:ext cx="7311747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quick overview of how to build dashboards in </a:t>
            </a:r>
            <a:r>
              <a:rPr lang="en-US" sz="140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that incorporate </a:t>
            </a:r>
            <a:r>
              <a:rPr lang="en-US" sz="140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3203138"/>
            <a:ext cx="92822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LangChain/LangGraph 1.0 Alpha Update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41208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Colin McNamara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728686"/>
            <a:ext cx="130428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Colin shares the latest developments and strategic insights directly from Harrison's team at LangChain, shaping the future of LLM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2093238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LangGraph 1.0α &amp; LangChain 1.0α — the new defaults for building agentic systems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006572"/>
            <a:ext cx="12902327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Alpha releases for </a:t>
            </a: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LangGraph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</a:t>
            </a: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&amp; JS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here, targeting </a:t>
            </a: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 October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the official 1.0 release. This represents a fundamental shift toward shrinking surface area and hardening the runtime to ship faster with more reliability.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395436"/>
            <a:ext cx="1290232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Alpha notice: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docs and content are evolving rapidly. Treat this as </a:t>
            </a: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try now, production-gate later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while we finalize the 1.0 release.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50727"/>
            <a:ext cx="763881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big picture in one slide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316004"/>
            <a:ext cx="6327696" cy="1798796"/>
          </a:xfrm>
          <a:prstGeom prst="roundRect">
            <a:avLst>
              <a:gd name="adj" fmla="val 5765"/>
            </a:avLst>
          </a:prstGeom>
          <a:solidFill>
            <a:srgbClr val="95CCDA"/>
          </a:solidFill>
          <a:ln w="15240">
            <a:solidFill>
              <a:srgbClr val="7BB2C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26093" y="257806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 1.0α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6093" y="3111937"/>
            <a:ext cx="580358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19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single, focused agent</a:t>
            </a: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(create_agent / createAgent) </a:t>
            </a:r>
            <a:r>
              <a:rPr lang="en-US" sz="19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on LangGraph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2316004"/>
            <a:ext cx="6327815" cy="1798796"/>
          </a:xfrm>
          <a:prstGeom prst="roundRect">
            <a:avLst>
              <a:gd name="adj" fmla="val 5765"/>
            </a:avLst>
          </a:prstGeom>
          <a:solidFill>
            <a:srgbClr val="95CCDA"/>
          </a:solidFill>
          <a:ln w="15240">
            <a:solidFill>
              <a:srgbClr val="7BB2C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700605" y="257806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LangGraph 1.0α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700605" y="3111937"/>
            <a:ext cx="5803702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Promoted with </a:t>
            </a:r>
            <a:r>
              <a:rPr lang="en-US" sz="19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breaking changes</a:t>
            </a: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; durable execution, streaming, HITL, and time travel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361617"/>
            <a:ext cx="6327696" cy="2169200"/>
          </a:xfrm>
          <a:prstGeom prst="roundRect">
            <a:avLst>
              <a:gd name="adj" fmla="val 4780"/>
            </a:avLst>
          </a:prstGeom>
          <a:solidFill>
            <a:srgbClr val="95CCDA"/>
          </a:solidFill>
          <a:ln w="15240">
            <a:solidFill>
              <a:srgbClr val="7BB2C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26093" y="46236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LangChain-Core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126093" y="5157549"/>
            <a:ext cx="5803583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Introduces </a:t>
            </a:r>
            <a:r>
              <a:rPr lang="en-US" sz="19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message content</a:t>
            </a: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via .content_blocks / contentBlocks (typed, provider-agnostic, </a:t>
            </a:r>
            <a:r>
              <a:rPr lang="en-US" sz="19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back-compatible</a:t>
            </a: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549" y="4361617"/>
            <a:ext cx="6327815" cy="2169200"/>
          </a:xfrm>
          <a:prstGeom prst="roundRect">
            <a:avLst>
              <a:gd name="adj" fmla="val 4780"/>
            </a:avLst>
          </a:prstGeom>
          <a:solidFill>
            <a:srgbClr val="95CCDA"/>
          </a:solidFill>
          <a:ln w="15240">
            <a:solidFill>
              <a:srgbClr val="7BB2C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00605" y="46236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Unified Docs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700605" y="5157549"/>
            <a:ext cx="5803702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Unified docs site</a:t>
            </a: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Python &amp; JS for streamlined developer experience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6808470"/>
            <a:ext cx="129023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is the mental model shift: LangChain = entry + patterns; LangGraph = runtime &amp; control.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1415" y="661154"/>
            <a:ext cx="10882313" cy="751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Roles &amp; mental model (builder-friendly)</a:t>
            </a:r>
            <a:endParaRPr lang="en-US" sz="4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" y="2043470"/>
            <a:ext cx="1202055" cy="18178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857" y="2283857"/>
            <a:ext cx="4708208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LangGraph = runtime/orchestrator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2283857" y="2899886"/>
            <a:ext cx="6091476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 graphs, </a:t>
            </a:r>
            <a:r>
              <a:rPr lang="en-US" sz="1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checkpoints</a:t>
            </a: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(threads), </a:t>
            </a:r>
            <a:r>
              <a:rPr lang="en-US" sz="1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HITL (interrupt)</a:t>
            </a: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streaming</a:t>
            </a: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travel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15" y="3861316"/>
            <a:ext cx="1202055" cy="14573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83857" y="4101703"/>
            <a:ext cx="5424607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 = getting started &amp; patterns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2283857" y="4717733"/>
            <a:ext cx="609147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</a:t>
            </a: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interface + </a:t>
            </a:r>
            <a:r>
              <a:rPr lang="en-US" sz="1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content blocks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15" y="5318641"/>
            <a:ext cx="1202055" cy="18178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3857" y="5559028"/>
            <a:ext cx="3005376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relationship</a:t>
            </a:r>
            <a:endParaRPr lang="en-US" sz="2350" dirty="0"/>
          </a:p>
        </p:txBody>
      </p:sp>
      <p:sp>
        <p:nvSpPr>
          <p:cNvPr id="11" name="Text 6"/>
          <p:cNvSpPr/>
          <p:nvPr/>
        </p:nvSpPr>
        <p:spPr>
          <a:xfrm>
            <a:off x="2283857" y="6175058"/>
            <a:ext cx="6091476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LangChain agent </a:t>
            </a:r>
            <a:r>
              <a:rPr lang="en-US" sz="1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runs on LangGraph</a:t>
            </a: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10-line start, production-grade runtime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454" y="2043470"/>
            <a:ext cx="4827032" cy="48270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69454" y="7140893"/>
            <a:ext cx="482703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581144"/>
            <a:ext cx="7711202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 1.0α: what actually changed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399" y="2167295"/>
            <a:ext cx="7711202" cy="1204555"/>
          </a:xfrm>
          <a:prstGeom prst="roundRect">
            <a:avLst>
              <a:gd name="adj" fmla="val 9109"/>
            </a:avLst>
          </a:prstGeom>
          <a:solidFill>
            <a:srgbClr val="FAF9F5"/>
          </a:solidFill>
          <a:ln w="22860">
            <a:solidFill>
              <a:srgbClr val="C3643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93539" y="2167295"/>
            <a:ext cx="91440" cy="1204555"/>
          </a:xfrm>
          <a:prstGeom prst="roundRect">
            <a:avLst>
              <a:gd name="adj" fmla="val 94017"/>
            </a:avLst>
          </a:prstGeom>
          <a:solidFill>
            <a:srgbClr val="C3643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12508" y="2394823"/>
            <a:ext cx="262913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One agent abstraction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12508" y="2837378"/>
            <a:ext cx="7187565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create_agent/createAgent (ReAct-style loop) now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 LangGraph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6399" y="3576518"/>
            <a:ext cx="7711202" cy="1511498"/>
          </a:xfrm>
          <a:prstGeom prst="roundRect">
            <a:avLst>
              <a:gd name="adj" fmla="val 7260"/>
            </a:avLst>
          </a:prstGeom>
          <a:solidFill>
            <a:srgbClr val="FAF9F5"/>
          </a:solidFill>
          <a:ln w="22860">
            <a:solidFill>
              <a:srgbClr val="C3643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93539" y="3576518"/>
            <a:ext cx="91440" cy="1511498"/>
          </a:xfrm>
          <a:prstGeom prst="roundRect">
            <a:avLst>
              <a:gd name="adj" fmla="val 94017"/>
            </a:avLst>
          </a:prstGeom>
          <a:solidFill>
            <a:srgbClr val="C3643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12508" y="3804047"/>
            <a:ext cx="2558534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Standard content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12508" y="4246602"/>
            <a:ext cx="7187565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.content_blocks / contentBlocks unify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reasoning, citations, tool calls, multimodal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;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backwards-compatible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6399" y="5292685"/>
            <a:ext cx="7711202" cy="1204555"/>
          </a:xfrm>
          <a:prstGeom prst="roundRect">
            <a:avLst>
              <a:gd name="adj" fmla="val 9109"/>
            </a:avLst>
          </a:prstGeom>
          <a:solidFill>
            <a:srgbClr val="FAF9F5"/>
          </a:solidFill>
          <a:ln w="22860">
            <a:solidFill>
              <a:srgbClr val="C3643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93539" y="5292685"/>
            <a:ext cx="91440" cy="1204555"/>
          </a:xfrm>
          <a:prstGeom prst="roundRect">
            <a:avLst>
              <a:gd name="adj" fmla="val 94017"/>
            </a:avLst>
          </a:prstGeom>
          <a:solidFill>
            <a:srgbClr val="C3643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12508" y="5520214"/>
            <a:ext cx="371582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Slimmer surface + compatibility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12508" y="5962769"/>
            <a:ext cx="7187565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Legacy chains/agents move to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langchain-legacy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6399" y="6727508"/>
            <a:ext cx="7711202" cy="920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Retrievers are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 discussion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; the package is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significantly slimmed down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a focus on agents. This emphasizes fewer choices, better defaults, and a clear migration path.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063" y="572572"/>
            <a:ext cx="7686675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LangGraph 1.0α: what actually changed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5063" y="2186226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63" y="2517100"/>
            <a:ext cx="7686675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5063" y="2666881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Conservative v1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215063" y="3117056"/>
            <a:ext cx="7686675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Mostly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deprecation cleanup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; core runtime unchanged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215063" y="3793569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63" y="4102656"/>
            <a:ext cx="7686675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15063" y="4274225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Runtime guarantees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215063" y="4724400"/>
            <a:ext cx="7686675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Deterministic concurrency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(Pregel/BSP),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loops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parallelism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215063" y="5400913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63" y="5689282"/>
            <a:ext cx="7686675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15063" y="5881568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Built-in capabilities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215063" y="6331744"/>
            <a:ext cx="7686675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HITL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via interrupt,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checkpointing/threads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streaming modes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travel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6215063" y="7034332"/>
            <a:ext cx="7686675" cy="624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this matters: </a:t>
            </a:r>
            <a:r>
              <a:rPr lang="en-US" sz="1600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stability + observability + control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The conservative approach ensures production systems can upgrade confidently.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57739"/>
            <a:ext cx="991814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Streaming modes (design your UX)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23016"/>
            <a:ext cx="740569" cy="7405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27219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messages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3806071"/>
            <a:ext cx="629685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 stream + model metadata (great for chat feel)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05" y="2223016"/>
            <a:ext cx="740569" cy="740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9505" y="327219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updates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469505" y="3806071"/>
            <a:ext cx="629685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 deltas (progress/events for dashboards)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670227"/>
            <a:ext cx="740569" cy="7405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4037" y="57194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values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864037" y="6253282"/>
            <a:ext cx="629685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state snapshots (visualize evolution)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05" y="4670227"/>
            <a:ext cx="740569" cy="7405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9505" y="57194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 / debug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7469505" y="6253282"/>
            <a:ext cx="629685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Arbitrary signals / traces when you need them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64037" y="6901339"/>
            <a:ext cx="129023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Pick the mode(s) that reduce perceived latency and increase user trust in your agentic systems.</a:t>
            </a:r>
            <a:endParaRPr 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41365"/>
            <a:ext cx="9360932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Persistence &amp; time travel (what builders must plan)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3834289" y="1364099"/>
            <a:ext cx="22860" cy="3132177"/>
          </a:xfrm>
          <a:prstGeom prst="roundRect">
            <a:avLst>
              <a:gd name="adj" fmla="val 294897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206532" y="1533168"/>
            <a:ext cx="481489" cy="22860"/>
          </a:xfrm>
          <a:prstGeom prst="roundRect">
            <a:avLst>
              <a:gd name="adj" fmla="val 294897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65160" y="1364099"/>
            <a:ext cx="361117" cy="361117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725287" y="1394162"/>
            <a:ext cx="2407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36915" y="1419225"/>
            <a:ext cx="200632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Checkpointers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72095" y="1830467"/>
            <a:ext cx="2471142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Write a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checkpoint each super-step</a:t>
            </a: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into a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thread</a:t>
            </a: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resume, branch, audit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4003417" y="2496145"/>
            <a:ext cx="481489" cy="22860"/>
          </a:xfrm>
          <a:prstGeom prst="roundRect">
            <a:avLst>
              <a:gd name="adj" fmla="val 294897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3665160" y="2327077"/>
            <a:ext cx="361117" cy="361117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725287" y="2357140"/>
            <a:ext cx="2407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648200" y="2382203"/>
            <a:ext cx="200632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Server defaults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648200" y="2793444"/>
            <a:ext cx="247126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disk</a:t>
            </a: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langgraph dev;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</a:t>
            </a: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langgraph up and deployments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3206532" y="3326130"/>
            <a:ext cx="481489" cy="22860"/>
          </a:xfrm>
          <a:prstGeom prst="roundRect">
            <a:avLst>
              <a:gd name="adj" fmla="val 294897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665160" y="3157061"/>
            <a:ext cx="361117" cy="361117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725287" y="3187125"/>
            <a:ext cx="2407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036915" y="3212187"/>
            <a:ext cx="200632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Time travel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72095" y="3623429"/>
            <a:ext cx="2471142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Resume from any prior checkpoint; replay or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modify state</a:t>
            </a: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explore alternatives</a:t>
            </a:r>
            <a:endParaRPr lang="en-US" sz="12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891" y="1364099"/>
            <a:ext cx="5980034" cy="5980034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7518559" y="7450517"/>
            <a:ext cx="6547366" cy="666036"/>
          </a:xfrm>
          <a:prstGeom prst="roundRect">
            <a:avLst>
              <a:gd name="adj" fmla="val 10122"/>
            </a:avLst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55" y="7685903"/>
            <a:ext cx="200620" cy="160496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040172" y="7651137"/>
            <a:ext cx="586525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Treat threads/checkpoints like your production safety net and memory backbone.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585"/>
            <a:ext cx="421755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Today's Agenda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52468"/>
            <a:ext cx="379571" cy="379571"/>
          </a:xfrm>
          <a:prstGeom prst="roundRect">
            <a:avLst>
              <a:gd name="adj" fmla="val 1866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57071" y="1684139"/>
            <a:ext cx="25300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341953" y="1710452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341953" y="2142530"/>
            <a:ext cx="711291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to know your fellow AI enthusiasts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793790" y="2732842"/>
            <a:ext cx="379571" cy="379571"/>
          </a:xfrm>
          <a:prstGeom prst="roundRect">
            <a:avLst>
              <a:gd name="adj" fmla="val 1866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57071" y="2764512"/>
            <a:ext cx="25300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341953" y="2790825"/>
            <a:ext cx="407217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 / LangGraph 1.0 Alpha Update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341953" y="3222903"/>
            <a:ext cx="711291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Colin shares insights from Harrison's team on directions and naming steps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93790" y="3813215"/>
            <a:ext cx="379571" cy="379571"/>
          </a:xfrm>
          <a:prstGeom prst="roundRect">
            <a:avLst>
              <a:gd name="adj" fmla="val 1866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57071" y="3844885"/>
            <a:ext cx="25300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341953" y="387119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Talks &amp; Demos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341953" y="4303276"/>
            <a:ext cx="711291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 on Claude Code &amp; custom agents,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341953" y="4708088"/>
            <a:ext cx="711291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Collier on deep agents,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1341953" y="5112901"/>
            <a:ext cx="711291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James demos 'Rosie the Robot'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93790" y="5703213"/>
            <a:ext cx="379571" cy="379571"/>
          </a:xfrm>
          <a:prstGeom prst="roundRect">
            <a:avLst>
              <a:gd name="adj" fmla="val 1866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57071" y="5734883"/>
            <a:ext cx="25300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1341953" y="5761196"/>
            <a:ext cx="218098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Wrap Up &amp; After Party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1341953" y="6193274"/>
            <a:ext cx="711291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 the conversation upstairs at The Tavern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341953" y="6598087"/>
            <a:ext cx="711291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Interviews thanks to James</a:t>
            </a:r>
            <a:endParaRPr lang="en-US" sz="13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966" y="1652468"/>
            <a:ext cx="4224576" cy="4224576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793790" y="7230666"/>
            <a:ext cx="13042821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Time: 6:20 PM</a:t>
            </a: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4970"/>
            <a:ext cx="997243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Human-in-the-loop (HITL) patterns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600914" y="24756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interrupt()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009543"/>
            <a:ext cx="3822978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Pauses indefinitely (state persisted)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1980248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11" y="2714149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468047"/>
            <a:ext cx="382297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Before external side-effects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9943386" y="3387685"/>
            <a:ext cx="382297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approval checkpoint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1980248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553" y="3098363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10397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After tool proposals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943386" y="5637848"/>
            <a:ext cx="382297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before execution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1980248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338" y="5300305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00914" y="510397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Resume</a:t>
            </a:r>
            <a:endParaRPr lang="en-US" sz="2400" dirty="0"/>
          </a:p>
        </p:txBody>
      </p:sp>
      <p:sp>
        <p:nvSpPr>
          <p:cNvPr id="16" name="Text 8"/>
          <p:cNvSpPr/>
          <p:nvPr/>
        </p:nvSpPr>
        <p:spPr>
          <a:xfrm>
            <a:off x="864037" y="5637848"/>
            <a:ext cx="382297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approval/edit/routing</a:t>
            </a:r>
            <a:endParaRPr lang="en-US" sz="1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299" y="1980248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396" y="4916091"/>
            <a:ext cx="369332" cy="46172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64037" y="6773704"/>
            <a:ext cx="1290232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HITL + checkpoints lets you add enterprise controls without brittle hacks. Design approval gates for </a:t>
            </a: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gates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high-risk actions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648" y="629841"/>
            <a:ext cx="11355348" cy="715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Standard content blocks (why they matter)</a:t>
            </a:r>
            <a:endParaRPr lang="en-US" sz="4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48" y="1946791"/>
            <a:ext cx="4875490" cy="48754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5143" y="7079933"/>
            <a:ext cx="4531995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"This removes half the glue code when you change models."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1648" y="7079933"/>
            <a:ext cx="30480" cy="687229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43638" y="1946791"/>
            <a:ext cx="515302" cy="515303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29541" y="1989713"/>
            <a:ext cx="343495" cy="429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6987897" y="2025491"/>
            <a:ext cx="431696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One typed view across providers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6987897" y="2612350"/>
            <a:ext cx="6848356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OpenAI, Anthropic, Responses API, etc.; normalizes </a:t>
            </a:r>
            <a:r>
              <a:rPr lang="en-US" sz="18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reasoning, citations, tools, multimodal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43638" y="3757613"/>
            <a:ext cx="515302" cy="515303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329541" y="3800535"/>
            <a:ext cx="343495" cy="429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9"/>
          <p:cNvSpPr/>
          <p:nvPr/>
        </p:nvSpPr>
        <p:spPr>
          <a:xfrm>
            <a:off x="6987897" y="3836313"/>
            <a:ext cx="286333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Zero breakage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987897" y="4423172"/>
            <a:ext cx="684835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Computed lazily from existing .content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6243638" y="5224820"/>
            <a:ext cx="515302" cy="515303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29541" y="5267742"/>
            <a:ext cx="343495" cy="429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3"/>
          <p:cNvSpPr/>
          <p:nvPr/>
        </p:nvSpPr>
        <p:spPr>
          <a:xfrm>
            <a:off x="6987897" y="5303520"/>
            <a:ext cx="286333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Practical win</a:t>
            </a:r>
            <a:endParaRPr lang="en-US" sz="2250" dirty="0"/>
          </a:p>
        </p:txBody>
      </p:sp>
      <p:sp>
        <p:nvSpPr>
          <p:cNvPr id="17" name="Text 14"/>
          <p:cNvSpPr/>
          <p:nvPr/>
        </p:nvSpPr>
        <p:spPr>
          <a:xfrm>
            <a:off x="6987897" y="5890379"/>
            <a:ext cx="684835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Fewer provider branches, consistent UIs, easier model swaps</a:t>
            </a:r>
            <a:endParaRPr lang="en-US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46465"/>
            <a:ext cx="997743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Migration &amp; compatibility quick hits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35091"/>
            <a:ext cx="6296858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3.10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2469356" y="375820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Python minimum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292084"/>
            <a:ext cx="629685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3.9 dropped in v1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469505" y="2635091"/>
            <a:ext cx="6296858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20</a:t>
            </a:r>
            <a:endParaRPr lang="en-US" sz="6400" dirty="0"/>
          </a:p>
        </p:txBody>
      </p:sp>
      <p:sp>
        <p:nvSpPr>
          <p:cNvPr id="7" name="Text 5"/>
          <p:cNvSpPr/>
          <p:nvPr/>
        </p:nvSpPr>
        <p:spPr>
          <a:xfrm>
            <a:off x="9074825" y="375820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Node minimum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469505" y="4292084"/>
            <a:ext cx="629685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Several legacy subpath exports removed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940141"/>
            <a:ext cx="12902327" cy="1024414"/>
          </a:xfrm>
          <a:prstGeom prst="roundRect">
            <a:avLst>
              <a:gd name="adj" fmla="val 10122"/>
            </a:avLst>
          </a:prstGeom>
          <a:solidFill>
            <a:srgbClr val="C3643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53" y="5299353"/>
            <a:ext cx="308610" cy="24681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666280" y="5248632"/>
            <a:ext cx="1185326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Pin alpha versions; read the Python/JS v1 release notes before upgrading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64037" y="6242209"/>
            <a:ext cx="1290232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Legacy path: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langchain-legacy keeps older chains/agents working as you adopt v1. Use createAgent and ToolNode for new JavaScript projects.</a:t>
            </a:r>
            <a:endParaRPr lang="en-US" sz="1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428" y="1096804"/>
            <a:ext cx="12567642" cy="677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 to build  (concept checklists)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8428" y="2532340"/>
            <a:ext cx="6448425" cy="1907500"/>
          </a:xfrm>
          <a:prstGeom prst="roundRect">
            <a:avLst>
              <a:gd name="adj" fmla="val 7670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8" y="2501860"/>
            <a:ext cx="6448425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207300"/>
            <a:ext cx="650081" cy="65008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624" y="2369820"/>
            <a:ext cx="260033" cy="32504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5602" y="3074075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Default path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1005602" y="3542586"/>
            <a:ext cx="5954078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with the </a:t>
            </a: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 agent</a:t>
            </a: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(it already rides LangGraph)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423547" y="2532340"/>
            <a:ext cx="6448425" cy="1907500"/>
          </a:xfrm>
          <a:prstGeom prst="roundRect">
            <a:avLst>
              <a:gd name="adj" fmla="val 7670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547" y="2501860"/>
            <a:ext cx="6448425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19" y="2207300"/>
            <a:ext cx="650081" cy="650081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743" y="2369820"/>
            <a:ext cx="260033" cy="32504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70721" y="3074075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Runtime design</a:t>
            </a:r>
            <a:endParaRPr lang="en-US" sz="2100" dirty="0"/>
          </a:p>
        </p:txBody>
      </p:sp>
      <p:sp>
        <p:nvSpPr>
          <p:cNvPr id="14" name="Text 6"/>
          <p:cNvSpPr/>
          <p:nvPr/>
        </p:nvSpPr>
        <p:spPr>
          <a:xfrm>
            <a:off x="7670721" y="3542586"/>
            <a:ext cx="5954078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</a:t>
            </a: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streaming mode(s)</a:t>
            </a: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define </a:t>
            </a: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thread ids</a:t>
            </a: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pick a </a:t>
            </a: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checkpointer</a:t>
            </a: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(SQLite/PG/Redis) per environment</a:t>
            </a:r>
            <a:endParaRPr lang="en-US" sz="1700" dirty="0"/>
          </a:p>
        </p:txBody>
      </p:sp>
      <p:sp>
        <p:nvSpPr>
          <p:cNvPr id="15" name="Shape 7"/>
          <p:cNvSpPr/>
          <p:nvPr/>
        </p:nvSpPr>
        <p:spPr>
          <a:xfrm>
            <a:off x="758428" y="4981575"/>
            <a:ext cx="6448425" cy="1582460"/>
          </a:xfrm>
          <a:prstGeom prst="roundRect">
            <a:avLst>
              <a:gd name="adj" fmla="val 9245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8" y="4951095"/>
            <a:ext cx="6448425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656534"/>
            <a:ext cx="650081" cy="650081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624" y="4819055"/>
            <a:ext cx="260033" cy="325041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05602" y="5523309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HITL</a:t>
            </a:r>
            <a:endParaRPr lang="en-US" sz="2100" dirty="0"/>
          </a:p>
        </p:txBody>
      </p:sp>
      <p:sp>
        <p:nvSpPr>
          <p:cNvPr id="20" name="Text 9"/>
          <p:cNvSpPr/>
          <p:nvPr/>
        </p:nvSpPr>
        <p:spPr>
          <a:xfrm>
            <a:off x="1005602" y="5991820"/>
            <a:ext cx="5954078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 </a:t>
            </a: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interrupt points</a:t>
            </a: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before risky effects; design resume UX</a:t>
            </a:r>
            <a:endParaRPr lang="en-US" sz="1700" dirty="0"/>
          </a:p>
        </p:txBody>
      </p:sp>
      <p:sp>
        <p:nvSpPr>
          <p:cNvPr id="21" name="Shape 10"/>
          <p:cNvSpPr/>
          <p:nvPr/>
        </p:nvSpPr>
        <p:spPr>
          <a:xfrm>
            <a:off x="7423547" y="4981575"/>
            <a:ext cx="6448425" cy="1582460"/>
          </a:xfrm>
          <a:prstGeom prst="roundRect">
            <a:avLst>
              <a:gd name="adj" fmla="val 9245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547" y="4951095"/>
            <a:ext cx="6448425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19" y="4656534"/>
            <a:ext cx="650081" cy="650081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743" y="4819055"/>
            <a:ext cx="260033" cy="325041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70721" y="5523309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Content</a:t>
            </a:r>
            <a:endParaRPr lang="en-US" sz="2100" dirty="0"/>
          </a:p>
        </p:txBody>
      </p:sp>
      <p:sp>
        <p:nvSpPr>
          <p:cNvPr id="26" name="Text 12"/>
          <p:cNvSpPr/>
          <p:nvPr/>
        </p:nvSpPr>
        <p:spPr>
          <a:xfrm>
            <a:off x="7670721" y="5991820"/>
            <a:ext cx="5954078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 </a:t>
            </a: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blocks</a:t>
            </a: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your renderers/logging</a:t>
            </a:r>
            <a:endParaRPr lang="en-US" sz="1700" dirty="0"/>
          </a:p>
        </p:txBody>
      </p:sp>
      <p:sp>
        <p:nvSpPr>
          <p:cNvPr id="27" name="Text 13"/>
          <p:cNvSpPr/>
          <p:nvPr/>
        </p:nvSpPr>
        <p:spPr>
          <a:xfrm>
            <a:off x="758428" y="6807756"/>
            <a:ext cx="13113544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Concrete, immediate steps your team can do tonight—no live coding needed.</a:t>
            </a:r>
            <a:endParaRPr lang="en-US" sz="1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6280"/>
            <a:ext cx="1204757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Proof that the runtime is production-grade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278" y="2139791"/>
            <a:ext cx="1728907" cy="9875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591" y="2139791"/>
            <a:ext cx="1728907" cy="98750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903" y="2139791"/>
            <a:ext cx="1728907" cy="98750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0215" y="2139791"/>
            <a:ext cx="1728907" cy="98750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143000" y="3655814"/>
            <a:ext cx="12344400" cy="154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150"/>
              </a:lnSpc>
              <a:buNone/>
            </a:pPr>
            <a:r>
              <a:rPr lang="en-US" sz="9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Used in production</a:t>
            </a:r>
            <a:endParaRPr lang="en-US" sz="9700" dirty="0"/>
          </a:p>
        </p:txBody>
      </p:sp>
      <p:sp>
        <p:nvSpPr>
          <p:cNvPr id="8" name="Text 2"/>
          <p:cNvSpPr/>
          <p:nvPr/>
        </p:nvSpPr>
        <p:spPr>
          <a:xfrm>
            <a:off x="864037" y="5569148"/>
            <a:ext cx="1290232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Teams at </a:t>
            </a: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Uber, LinkedIn, Klarna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others are using LangGraph in production environments. Design choices (Pregel/BSP + checkpoints) reflect what real agent systems need at scale.</a:t>
            </a:r>
            <a:endParaRPr lang="en-US" sz="1900" dirty="0"/>
          </a:p>
        </p:txBody>
      </p:sp>
      <p:sp>
        <p:nvSpPr>
          <p:cNvPr id="9" name="Text 3"/>
          <p:cNvSpPr/>
          <p:nvPr/>
        </p:nvSpPr>
        <p:spPr>
          <a:xfrm>
            <a:off x="1234321" y="6865263"/>
            <a:ext cx="12532043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goal is confidence to evaluate and adopt these frameworks in your own production systems.</a:t>
            </a:r>
            <a:endParaRPr lang="en-US" sz="1900" dirty="0"/>
          </a:p>
        </p:txBody>
      </p:sp>
      <p:sp>
        <p:nvSpPr>
          <p:cNvPr id="10" name="Shape 4"/>
          <p:cNvSpPr/>
          <p:nvPr/>
        </p:nvSpPr>
        <p:spPr>
          <a:xfrm>
            <a:off x="864037" y="6587609"/>
            <a:ext cx="30480" cy="925711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EF654E-4DC2-B9BE-56CD-53D26BA66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0781" y="0"/>
            <a:ext cx="14614557" cy="82385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697" y="653296"/>
            <a:ext cx="5829300" cy="728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Anti-patterns to avoid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815697" y="1847731"/>
            <a:ext cx="6382941" cy="2266950"/>
          </a:xfrm>
          <a:prstGeom prst="roundRect">
            <a:avLst>
              <a:gd name="adj" fmla="val 4318"/>
            </a:avLst>
          </a:prstGeom>
          <a:solidFill>
            <a:srgbClr val="D9EDF2"/>
          </a:solidFill>
          <a:ln w="7620">
            <a:solidFill>
              <a:srgbClr val="C3643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56323" y="2088356"/>
            <a:ext cx="699135" cy="699135"/>
          </a:xfrm>
          <a:prstGeom prst="roundRect">
            <a:avLst>
              <a:gd name="adj" fmla="val 13077711"/>
            </a:avLst>
          </a:prstGeom>
          <a:solidFill>
            <a:srgbClr val="C3643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08" y="2241233"/>
            <a:ext cx="314563" cy="3932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6323" y="3020497"/>
            <a:ext cx="2972872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Single function agents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056323" y="3524369"/>
            <a:ext cx="590169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structure → no checkpoints/HITL. Prefer </a:t>
            </a:r>
            <a:r>
              <a:rPr lang="en-US" sz="18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graphs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31643" y="1847731"/>
            <a:ext cx="6383060" cy="2266950"/>
          </a:xfrm>
          <a:prstGeom prst="roundRect">
            <a:avLst>
              <a:gd name="adj" fmla="val 4318"/>
            </a:avLst>
          </a:prstGeom>
          <a:solidFill>
            <a:srgbClr val="D9EDF2"/>
          </a:solidFill>
          <a:ln w="7620">
            <a:solidFill>
              <a:srgbClr val="C3643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672268" y="2088356"/>
            <a:ext cx="699135" cy="699135"/>
          </a:xfrm>
          <a:prstGeom prst="roundRect">
            <a:avLst>
              <a:gd name="adj" fmla="val 13077711"/>
            </a:avLst>
          </a:prstGeom>
          <a:solidFill>
            <a:srgbClr val="C3643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554" y="2241233"/>
            <a:ext cx="314563" cy="3932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2268" y="3020497"/>
            <a:ext cx="2913340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Token-only streaming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7672268" y="3524369"/>
            <a:ext cx="59018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need </a:t>
            </a:r>
            <a:r>
              <a:rPr lang="en-US" sz="18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</a:t>
            </a:r>
            <a:r>
              <a:rPr lang="en-US" sz="1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add updates mode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15697" y="4347686"/>
            <a:ext cx="6382941" cy="2266950"/>
          </a:xfrm>
          <a:prstGeom prst="roundRect">
            <a:avLst>
              <a:gd name="adj" fmla="val 4318"/>
            </a:avLst>
          </a:prstGeom>
          <a:solidFill>
            <a:srgbClr val="D9EDF2"/>
          </a:solidFill>
          <a:ln w="7620">
            <a:solidFill>
              <a:srgbClr val="C3643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1056323" y="4588312"/>
            <a:ext cx="699135" cy="699135"/>
          </a:xfrm>
          <a:prstGeom prst="roundRect">
            <a:avLst>
              <a:gd name="adj" fmla="val 13077711"/>
            </a:avLst>
          </a:prstGeom>
          <a:solidFill>
            <a:srgbClr val="C3643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08" y="4741188"/>
            <a:ext cx="314563" cy="39326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6323" y="5520452"/>
            <a:ext cx="2913340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Ephemeral memory</a:t>
            </a:r>
            <a:endParaRPr lang="en-US" sz="2250" dirty="0"/>
          </a:p>
        </p:txBody>
      </p:sp>
      <p:sp>
        <p:nvSpPr>
          <p:cNvPr id="17" name="Text 12"/>
          <p:cNvSpPr/>
          <p:nvPr/>
        </p:nvSpPr>
        <p:spPr>
          <a:xfrm>
            <a:off x="1056323" y="6024324"/>
            <a:ext cx="590169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prod → add real </a:t>
            </a:r>
            <a:r>
              <a:rPr lang="en-US" sz="18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checkpointer + threads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7431643" y="4347686"/>
            <a:ext cx="6383060" cy="2266950"/>
          </a:xfrm>
          <a:prstGeom prst="roundRect">
            <a:avLst>
              <a:gd name="adj" fmla="val 4318"/>
            </a:avLst>
          </a:prstGeom>
          <a:solidFill>
            <a:srgbClr val="D9EDF2"/>
          </a:solidFill>
          <a:ln w="7620">
            <a:solidFill>
              <a:srgbClr val="C3643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672268" y="4588312"/>
            <a:ext cx="699135" cy="699135"/>
          </a:xfrm>
          <a:prstGeom prst="roundRect">
            <a:avLst>
              <a:gd name="adj" fmla="val 13077711"/>
            </a:avLst>
          </a:prstGeom>
          <a:solidFill>
            <a:srgbClr val="C3643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554" y="4741188"/>
            <a:ext cx="314563" cy="39326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2268" y="5520452"/>
            <a:ext cx="3338989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Provider-specific parsing</a:t>
            </a:r>
            <a:endParaRPr lang="en-US" sz="2250" dirty="0"/>
          </a:p>
        </p:txBody>
      </p:sp>
      <p:sp>
        <p:nvSpPr>
          <p:cNvPr id="22" name="Text 16"/>
          <p:cNvSpPr/>
          <p:nvPr/>
        </p:nvSpPr>
        <p:spPr>
          <a:xfrm>
            <a:off x="7672268" y="6024324"/>
            <a:ext cx="59018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Hard-coded → use </a:t>
            </a:r>
            <a:r>
              <a:rPr lang="en-US" sz="18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blocks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815697" y="6876812"/>
            <a:ext cx="12999006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are the most common "gotchas" we see in code reviews. Avoid these patterns to build more maintainable agentic systems.</a:t>
            </a:r>
            <a:endParaRPr lang="en-US" sz="1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510064"/>
            <a:ext cx="7845743" cy="1158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Docs &amp; learning path (what's improved)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34628" y="2225278"/>
            <a:ext cx="185380" cy="834509"/>
          </a:xfrm>
          <a:prstGeom prst="roundRect">
            <a:avLst>
              <a:gd name="adj" fmla="val 4202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9129" y="2103596"/>
            <a:ext cx="556379" cy="556379"/>
          </a:xfrm>
          <a:prstGeom prst="roundRect">
            <a:avLst>
              <a:gd name="adj" fmla="val 8217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2208014"/>
            <a:ext cx="278130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90888" y="2132528"/>
            <a:ext cx="231838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Unified OSS docs site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390888" y="2533412"/>
            <a:ext cx="710398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&amp; JS together for streamlined learning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112758" y="3523417"/>
            <a:ext cx="185380" cy="834509"/>
          </a:xfrm>
          <a:prstGeom prst="roundRect">
            <a:avLst>
              <a:gd name="adj" fmla="val 4202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927259" y="3401735"/>
            <a:ext cx="556379" cy="556379"/>
          </a:xfrm>
          <a:prstGeom prst="roundRect">
            <a:avLst>
              <a:gd name="adj" fmla="val 8217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24" y="3506153"/>
            <a:ext cx="278130" cy="3476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69018" y="3430667"/>
            <a:ext cx="231838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Dedicated guides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669018" y="3831550"/>
            <a:ext cx="682585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Streaming, persistence, HITL, time travel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1391007" y="4821555"/>
            <a:ext cx="185380" cy="834509"/>
          </a:xfrm>
          <a:prstGeom prst="roundRect">
            <a:avLst>
              <a:gd name="adj" fmla="val 4202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1205508" y="4699873"/>
            <a:ext cx="556379" cy="556379"/>
          </a:xfrm>
          <a:prstGeom prst="roundRect">
            <a:avLst>
              <a:gd name="adj" fmla="val 8217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573" y="4804291"/>
            <a:ext cx="278130" cy="34766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947267" y="4728805"/>
            <a:ext cx="284857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Integration docs prioritized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1947267" y="5129689"/>
            <a:ext cx="654760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Contrib guide and YouTube series organization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1669256" y="6119693"/>
            <a:ext cx="185380" cy="834509"/>
          </a:xfrm>
          <a:prstGeom prst="roundRect">
            <a:avLst>
              <a:gd name="adj" fmla="val 4202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1483757" y="5998012"/>
            <a:ext cx="556379" cy="556379"/>
          </a:xfrm>
          <a:prstGeom prst="roundRect">
            <a:avLst>
              <a:gd name="adj" fmla="val 8217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2822" y="6102429"/>
            <a:ext cx="278130" cy="34766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225516" y="6026944"/>
            <a:ext cx="351210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Notebook → enterprise templates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2225516" y="6427827"/>
            <a:ext cx="626935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Production-ready patterns and examples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649129" y="7162919"/>
            <a:ext cx="784574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914" y="507563"/>
            <a:ext cx="7991832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Platform &amp; naming (WIP / directional)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14" y="1568887"/>
            <a:ext cx="6444139" cy="64441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7967" y="1568887"/>
            <a:ext cx="6444139" cy="1625918"/>
          </a:xfrm>
          <a:prstGeom prst="roundRect">
            <a:avLst>
              <a:gd name="adj" fmla="val 4768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099" y="1481018"/>
            <a:ext cx="221456" cy="221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518" y="3061216"/>
            <a:ext cx="221456" cy="2214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47648" y="1868567"/>
            <a:ext cx="230719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Naming consolidation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7847648" y="2341483"/>
            <a:ext cx="5844778" cy="553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Considering consolidating commercial offerings under </a:t>
            </a:r>
            <a:r>
              <a:rPr lang="en-US" sz="14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"LangSmith platform"</a:t>
            </a: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(vs "LangChain Platform") to reduce naming confusion</a:t>
            </a:r>
            <a:endParaRPr lang="en-US" sz="1450" dirty="0"/>
          </a:p>
        </p:txBody>
      </p:sp>
      <p:sp>
        <p:nvSpPr>
          <p:cNvPr id="9" name="Shape 4"/>
          <p:cNvSpPr/>
          <p:nvPr/>
        </p:nvSpPr>
        <p:spPr>
          <a:xfrm>
            <a:off x="7547967" y="3379351"/>
            <a:ext cx="6444139" cy="1349097"/>
          </a:xfrm>
          <a:prstGeom prst="roundRect">
            <a:avLst>
              <a:gd name="adj" fmla="val 5746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099" y="3291483"/>
            <a:ext cx="221456" cy="221456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518" y="4594860"/>
            <a:ext cx="221456" cy="2214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47648" y="3679031"/>
            <a:ext cx="230719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insights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7847648" y="4151947"/>
            <a:ext cx="5844778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</a:t>
            </a:r>
            <a:r>
              <a:rPr lang="en-US" sz="14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20%</a:t>
            </a: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LangSmith users don't use LangChain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7547967" y="4936093"/>
            <a:ext cx="6444139" cy="1042630"/>
          </a:xfrm>
          <a:prstGeom prst="roundRect">
            <a:avLst>
              <a:gd name="adj" fmla="val 7435"/>
            </a:avLst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514" y="5203269"/>
            <a:ext cx="230624" cy="18454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147685" y="5166717"/>
            <a:ext cx="5659874" cy="553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Takeaway for builders: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expect clearer hierarchy visuals; watch for updates in the coming weeks</a:t>
            </a:r>
            <a:endParaRPr lang="en-US" sz="1450" dirty="0"/>
          </a:p>
        </p:txBody>
      </p:sp>
      <p:sp>
        <p:nvSpPr>
          <p:cNvPr id="17" name="Text 9"/>
          <p:cNvSpPr/>
          <p:nvPr/>
        </p:nvSpPr>
        <p:spPr>
          <a:xfrm>
            <a:off x="645914" y="8428315"/>
            <a:ext cx="1333857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 explicitly as directional, not GA.</a:t>
            </a:r>
            <a:endParaRPr lang="en-US" sz="14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96645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Insights &amp; analytics (forward-looking)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899761" y="2326481"/>
            <a:ext cx="2793683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Usage patterns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82241" y="2809637"/>
            <a:ext cx="3911203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clusters common behaviors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05" y="1759982"/>
            <a:ext cx="4573072" cy="457307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09" y="2705695"/>
            <a:ext cx="334328" cy="4179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6837" y="2494002"/>
            <a:ext cx="2793683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Failure modes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36837" y="2977158"/>
            <a:ext cx="391132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analyze system failures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05" y="1759982"/>
            <a:ext cx="4573072" cy="457307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725" y="2705695"/>
            <a:ext cx="334328" cy="4179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6837" y="4948118"/>
            <a:ext cx="2793683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Drill-downs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36837" y="5431274"/>
            <a:ext cx="391132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investigation capabilities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605" y="1759982"/>
            <a:ext cx="4573072" cy="457307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9725" y="4969312"/>
            <a:ext cx="334328" cy="41790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99761" y="4948118"/>
            <a:ext cx="2793683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monitoring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82241" y="5431274"/>
            <a:ext cx="391120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Hooks for advanced observability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8605" y="1759982"/>
            <a:ext cx="4573072" cy="457307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6109" y="4969312"/>
            <a:ext cx="334328" cy="417909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782241" y="6584394"/>
            <a:ext cx="13065919" cy="927259"/>
          </a:xfrm>
          <a:prstGeom prst="roundRect">
            <a:avLst>
              <a:gd name="adj" fmla="val 10124"/>
            </a:avLst>
          </a:prstGeom>
          <a:solidFill>
            <a:srgbClr val="64B8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721" y="6904315"/>
            <a:ext cx="279321" cy="22348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1508522" y="6863715"/>
            <a:ext cx="1211615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Currently in </a:t>
            </a: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beta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behind a feature flag</a:t>
            </a:r>
            <a:endParaRPr lang="en-US" sz="1750" dirty="0"/>
          </a:p>
        </p:txBody>
      </p:sp>
      <p:sp>
        <p:nvSpPr>
          <p:cNvPr id="22" name="Text 11"/>
          <p:cNvSpPr/>
          <p:nvPr/>
        </p:nvSpPr>
        <p:spPr>
          <a:xfrm>
            <a:off x="782241" y="7762994"/>
            <a:ext cx="1306591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Useful for observing agent behavior across threads and checkpoints in production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483" y="522565"/>
            <a:ext cx="7813834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3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One-page takeaway (printable slide)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51483" y="1995368"/>
            <a:ext cx="7813834" cy="1376124"/>
          </a:xfrm>
          <a:prstGeom prst="roundRect">
            <a:avLst>
              <a:gd name="adj" fmla="val 5801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49127" y="2193012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Start simple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49127" y="2603778"/>
            <a:ext cx="7418546" cy="570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with </a:t>
            </a:r>
            <a:r>
              <a:rPr lang="en-US" sz="14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LangChain's single agent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; drop down to </a:t>
            </a:r>
            <a:r>
              <a:rPr lang="en-US" sz="14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LangGraph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when you need custom control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51483" y="3561517"/>
            <a:ext cx="7813834" cy="1091089"/>
          </a:xfrm>
          <a:prstGeom prst="roundRect">
            <a:avLst>
              <a:gd name="adj" fmla="val 7316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49127" y="3759160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Design for production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49127" y="4169926"/>
            <a:ext cx="7418546" cy="28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for </a:t>
            </a:r>
            <a:r>
              <a:rPr lang="en-US" sz="14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streaming, checkpoints, HITL, time travel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day one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51483" y="4842629"/>
            <a:ext cx="7813834" cy="1091089"/>
          </a:xfrm>
          <a:prstGeom prst="roundRect">
            <a:avLst>
              <a:gd name="adj" fmla="val 7316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349127" y="5040273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Adopt standards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49127" y="5451038"/>
            <a:ext cx="7418546" cy="28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 </a:t>
            </a:r>
            <a:r>
              <a:rPr lang="en-US" sz="14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blocks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de-risk provider swaps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1483" y="6123742"/>
            <a:ext cx="7813834" cy="1091089"/>
          </a:xfrm>
          <a:prstGeom prst="roundRect">
            <a:avLst>
              <a:gd name="adj" fmla="val 7316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349127" y="6321385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Mind the floors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49127" y="6732151"/>
            <a:ext cx="7418546" cy="28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≥3.10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 ≥20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; use </a:t>
            </a:r>
            <a:r>
              <a:rPr lang="en-US" sz="14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langchain-legacy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 needed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51483" y="7428548"/>
            <a:ext cx="7813834" cy="28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is the "clip and share" summary for the AI MUG community.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238"/>
            <a:ext cx="3473291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AIMUG.ORG – Docs 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93790" y="2134910"/>
            <a:ext cx="7020997" cy="872371"/>
          </a:xfrm>
          <a:prstGeom prst="roundRect">
            <a:avLst>
              <a:gd name="adj" fmla="val 6689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9030" y="2150150"/>
            <a:ext cx="555665" cy="841891"/>
          </a:xfrm>
          <a:prstGeom prst="roundRect">
            <a:avLst>
              <a:gd name="adj" fmla="val 7210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78813" y="2440900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03521" y="2288977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Visit AIMUG.org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503521" y="2644854"/>
            <a:ext cx="629602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digital home for all resources, events, and community updates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793790" y="3146108"/>
            <a:ext cx="7020997" cy="872371"/>
          </a:xfrm>
          <a:prstGeom prst="roundRect">
            <a:avLst>
              <a:gd name="adj" fmla="val 6689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809030" y="3161348"/>
            <a:ext cx="555665" cy="841891"/>
          </a:xfrm>
          <a:prstGeom prst="roundRect">
            <a:avLst>
              <a:gd name="adj" fmla="val 7210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78813" y="3452098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503521" y="3300174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Explore Learn Section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503521" y="3656052"/>
            <a:ext cx="629602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Curated tutorials, guides, and educational materials for all skill levels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793790" y="4157305"/>
            <a:ext cx="7020997" cy="872371"/>
          </a:xfrm>
          <a:prstGeom prst="roundRect">
            <a:avLst>
              <a:gd name="adj" fmla="val 6689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809030" y="4172545"/>
            <a:ext cx="555665" cy="841891"/>
          </a:xfrm>
          <a:prstGeom prst="roundRect">
            <a:avLst>
              <a:gd name="adj" fmla="val 7210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78813" y="4463296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503521" y="4311372"/>
            <a:ext cx="2224802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Check July 2025 Resources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1503521" y="4667250"/>
            <a:ext cx="629602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Latest documentation, code samples, and community contributions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793790" y="5185886"/>
            <a:ext cx="7020997" cy="41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documentation is community-driven and constantly evolving, just like our </a:t>
            </a:r>
            <a:r>
              <a:rPr lang="en-US" sz="10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Texas-sized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ambitions for AI development.</a:t>
            </a:r>
            <a:endParaRPr lang="en-US" sz="10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58" y="2134910"/>
            <a:ext cx="3977997" cy="2053352"/>
          </a:xfrm>
          <a:prstGeom prst="rect">
            <a:avLst/>
          </a:prstGeom>
        </p:spPr>
      </p:pic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258" y="4344472"/>
            <a:ext cx="2362200" cy="23926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591" y="571738"/>
            <a:ext cx="5197554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Q&amp;A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91" y="1767007"/>
            <a:ext cx="4965740" cy="49657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08157" y="1741051"/>
            <a:ext cx="302073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Where to follow changes: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08157" y="2273737"/>
            <a:ext cx="770215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v1 release notes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8157" y="2658308"/>
            <a:ext cx="770215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 v1 release notes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8157" y="3042880"/>
            <a:ext cx="770215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Alpha announcement blog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8157" y="3427452"/>
            <a:ext cx="770215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content blog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08157" y="3926324"/>
            <a:ext cx="770215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welcome on: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08157" y="4425196"/>
            <a:ext cx="770215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Migration strategies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08157" y="4809768"/>
            <a:ext cx="770215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Streaming/HITL design patterns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08157" y="5194340"/>
            <a:ext cx="770215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blocks implementation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8157" y="5578912"/>
            <a:ext cx="770215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Production deployment considerations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105388" y="7278410"/>
            <a:ext cx="8419624" cy="896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Ready for your questions!</a:t>
            </a:r>
            <a:endParaRPr lang="en-US" sz="5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367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References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83143"/>
            <a:ext cx="3449122" cy="34491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22996" y="22523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Resources: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922996" y="2884884"/>
            <a:ext cx="8850868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Alpha announcement &amp; timeline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(late Oct target; agent built on LangGraph; legacy pkg; unified docs)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922996" y="3712012"/>
            <a:ext cx="885086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LangGraph design (Pregel/BSP)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922996" y="4168735"/>
            <a:ext cx="885086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Streaming modes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(values/updates/messages/custom/debug)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922996" y="4625459"/>
            <a:ext cx="885086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HITL / interrupt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922996" y="5082183"/>
            <a:ext cx="885086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Persistence/threads &amp; time travel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922996" y="5538907"/>
            <a:ext cx="885086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Content blocks explainer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922996" y="5995630"/>
            <a:ext cx="885086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 v1 notes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(Node ≥20, createAgent, ToolNode)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922996" y="6452354"/>
            <a:ext cx="885086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v1 notes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(Python ≥3.10, legacy, .content_blocks)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922996" y="6909078"/>
            <a:ext cx="885086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Production usage</a:t>
            </a: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(Uber, LinkedIn, Klarna)</a:t>
            </a:r>
            <a:endParaRPr lang="en-US" sz="19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2491"/>
            <a:ext cx="755642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Sal Castoro</a:t>
            </a:r>
            <a:endParaRPr lang="en-US" sz="1250" dirty="0"/>
          </a:p>
        </p:txBody>
      </p:sp>
      <p:sp>
        <p:nvSpPr>
          <p:cNvPr id="4" name="Text 1"/>
          <p:cNvSpPr/>
          <p:nvPr/>
        </p:nvSpPr>
        <p:spPr>
          <a:xfrm>
            <a:off x="793790" y="3219093"/>
            <a:ext cx="70829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Claude Code &amp; Custom Agents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4136827"/>
            <a:ext cx="7556421" cy="1488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intelligent systems requires seamless orchestration between backend logic and dynamic AI capabilities. Let's dive into how Claude Code empowers custom agents and their subagents to deliver robust, scalable solutions.</a:t>
            </a:r>
            <a:endParaRPr lang="en-US" sz="19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68585"/>
            <a:ext cx="755642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Collier King</a:t>
            </a:r>
            <a:endParaRPr lang="en-US" sz="1250" dirty="0"/>
          </a:p>
        </p:txBody>
      </p:sp>
      <p:sp>
        <p:nvSpPr>
          <p:cNvPr id="4" name="Text 1"/>
          <p:cNvSpPr/>
          <p:nvPr/>
        </p:nvSpPr>
        <p:spPr>
          <a:xfrm>
            <a:off x="6280190" y="3405188"/>
            <a:ext cx="70332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Deep Agents: Practical Insights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6280190" y="4322921"/>
            <a:ext cx="7556421" cy="1116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Collier will share how deep learning is making AI agents smarter and more capable, allowing them to go beyond simple tasks and tackle complex problems with adaptive behavior.</a:t>
            </a:r>
            <a:endParaRPr lang="en-US" sz="19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8547"/>
            <a:ext cx="755642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James</a:t>
            </a:r>
            <a:endParaRPr lang="en-US" sz="1250" dirty="0"/>
          </a:p>
        </p:txBody>
      </p:sp>
      <p:sp>
        <p:nvSpPr>
          <p:cNvPr id="4" name="Text 1"/>
          <p:cNvSpPr/>
          <p:nvPr/>
        </p:nvSpPr>
        <p:spPr>
          <a:xfrm>
            <a:off x="6280190" y="309514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Rosie the Robot: Desktop Cleanup Demo!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6280190" y="4632960"/>
            <a:ext cx="7556421" cy="1116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James for a live demonstration of "Rosie the Robot"—a practical AI application designed for efficient desktop automation and digital workspace organization.</a:t>
            </a:r>
            <a:endParaRPr lang="en-US" sz="19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7FE4-5214-AD78-FBA7-340B7429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F0CB10C7-27D3-FFF3-5954-331CC75E9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2208910"/>
            <a:ext cx="5760720" cy="381178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69A3E05-F0F2-F028-0AED-F1B829187AC3}"/>
              </a:ext>
            </a:extLst>
          </p:cNvPr>
          <p:cNvSpPr/>
          <p:nvPr/>
        </p:nvSpPr>
        <p:spPr>
          <a:xfrm>
            <a:off x="6280190" y="2658547"/>
            <a:ext cx="755642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Jeff Linwood</a:t>
            </a:r>
            <a:endParaRPr lang="en-US" sz="12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FD8124A-B22A-0A11-F988-50E8CBEFA4BC}"/>
              </a:ext>
            </a:extLst>
          </p:cNvPr>
          <p:cNvSpPr/>
          <p:nvPr/>
        </p:nvSpPr>
        <p:spPr>
          <a:xfrm>
            <a:off x="6280190" y="309514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Streamlit</a:t>
            </a: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Dashboard:</a:t>
            </a:r>
            <a:endParaRPr lang="en-US" sz="39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00C85EC-3D71-07F4-FA0C-3900B56B2761}"/>
              </a:ext>
            </a:extLst>
          </p:cNvPr>
          <p:cNvSpPr/>
          <p:nvPr/>
        </p:nvSpPr>
        <p:spPr>
          <a:xfrm>
            <a:off x="6280190" y="4632960"/>
            <a:ext cx="7556421" cy="1116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Jeff for a quick intro to </a:t>
            </a:r>
            <a:r>
              <a:rPr lang="en-US" sz="19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r>
              <a:rPr lang="en-US" sz="1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 a dashboard, with a quick intro of how to integrate </a:t>
            </a:r>
            <a:r>
              <a:rPr lang="en-US" sz="19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</a:t>
            </a:r>
            <a:r>
              <a:rPr lang="en-US" sz="1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into it.</a:t>
            </a:r>
            <a:endParaRPr lang="en-US" sz="19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75A34-8B35-FE8F-9BA9-3292D7B19719}"/>
              </a:ext>
            </a:extLst>
          </p:cNvPr>
          <p:cNvSpPr txBox="1"/>
          <p:nvPr/>
        </p:nvSpPr>
        <p:spPr>
          <a:xfrm>
            <a:off x="0" y="6020690"/>
            <a:ext cx="57607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stackoverflow.com/questions/27094571/responsive-dashboard-using-jquery-bootstrap-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91922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535781"/>
            <a:ext cx="5374481" cy="426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RGC-3000 and Tavern After Party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79383" y="1289328"/>
            <a:ext cx="7039689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us after the meeting to continue conversations, network, and enjoy some Texas hospitality at The Tavern! Our green parrot mascot might even make an appearance.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83" y="1954173"/>
            <a:ext cx="340995" cy="3409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90876" y="2035135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Website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290876" y="2384584"/>
            <a:ext cx="6528197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All things LangChain and AIMUG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83" y="2862024"/>
            <a:ext cx="340995" cy="3409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0876" y="2942987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Discord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290876" y="3292435"/>
            <a:ext cx="6528197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ongoing conversations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83" y="3769876"/>
            <a:ext cx="340995" cy="3409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90876" y="3850838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GitHub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290876" y="4200287"/>
            <a:ext cx="6528197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Check out our projects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383" y="4677728"/>
            <a:ext cx="340995" cy="34099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90876" y="4758690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Meetup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290876" y="5108138"/>
            <a:ext cx="6528197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383" y="5585579"/>
            <a:ext cx="340995" cy="34099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290876" y="5666542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Twitter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1290876" y="6015990"/>
            <a:ext cx="6528197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Latest updates</a:t>
            </a:r>
            <a:endParaRPr lang="en-US" sz="10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383" y="6493431"/>
            <a:ext cx="340995" cy="34099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290876" y="6574393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YouTube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1290876" y="6923842"/>
            <a:ext cx="6528197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endParaRPr lang="en-US" sz="10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0144" y="2047638"/>
            <a:ext cx="9337529" cy="554438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8159353" y="3842028"/>
            <a:ext cx="5699165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 RGC3000 &amp; The Tavern</a:t>
            </a:r>
            <a:endParaRPr lang="en-US" sz="1050" dirty="0"/>
          </a:p>
        </p:txBody>
      </p:sp>
      <p:sp>
        <p:nvSpPr>
          <p:cNvPr id="24" name="Text 15"/>
          <p:cNvSpPr/>
          <p:nvPr/>
        </p:nvSpPr>
        <p:spPr>
          <a:xfrm>
            <a:off x="8159353" y="4169450"/>
            <a:ext cx="5699165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 Main Campus</a:t>
            </a:r>
            <a:endParaRPr lang="en-US" sz="10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546378"/>
            <a:ext cx="6341150" cy="588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Finding US - ACC RGC-3000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075" y="1586865"/>
            <a:ext cx="4941927" cy="847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Austin Community College Rio Grande Campus (RGC) Building 3000 is our regular meeting location, offering modern facilities perfect for our tech-focused gatherings.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075" y="2646283"/>
            <a:ext cx="423743" cy="423743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405176" y="2710934"/>
            <a:ext cx="235469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Easy Access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05176" y="3193613"/>
            <a:ext cx="4329827" cy="565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Centrally located in downtown Austin with parking available nearby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93075" y="4135398"/>
            <a:ext cx="423743" cy="423743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405176" y="4200049"/>
            <a:ext cx="235469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Tech-Ready Facilities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405176" y="4682728"/>
            <a:ext cx="4329827" cy="565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State-of-the-art presentation equipment and reliable Wi-Fi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93075" y="5624513"/>
            <a:ext cx="423743" cy="423743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405176" y="5689163"/>
            <a:ext cx="235469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Collaborative Spaces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405176" y="6171843"/>
            <a:ext cx="4329827" cy="565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Room arrangements perfect for both presentations and hands-on workshops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93075" y="6948726"/>
            <a:ext cx="4941927" cy="565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for Tex, our green parrot mascot with his cowboy hat and gold chain, greeting you at the entrance!</a:t>
            </a:r>
            <a:endParaRPr lang="en-US" sz="14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204" y="1629251"/>
            <a:ext cx="7260431" cy="544532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1526" y="782598"/>
            <a:ext cx="7561302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Next Event – October 1 ACC RGC3000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781526" y="1505426"/>
            <a:ext cx="3598664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Wednesday, August 27th</a:t>
            </a:r>
            <a:endParaRPr lang="en-US" sz="2450" dirty="0"/>
          </a:p>
        </p:txBody>
      </p:sp>
      <p:sp>
        <p:nvSpPr>
          <p:cNvPr id="5" name="Shape 2"/>
          <p:cNvSpPr/>
          <p:nvPr/>
        </p:nvSpPr>
        <p:spPr>
          <a:xfrm>
            <a:off x="781526" y="2130623"/>
            <a:ext cx="3712369" cy="1993940"/>
          </a:xfrm>
          <a:prstGeom prst="roundRect">
            <a:avLst>
              <a:gd name="adj" fmla="val 329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56" y="2294453"/>
            <a:ext cx="468868" cy="46886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01" y="2396966"/>
            <a:ext cx="210979" cy="2637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5356" y="2919532"/>
            <a:ext cx="19539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Casual Networking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945356" y="3257431"/>
            <a:ext cx="3384709" cy="703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fellow AI enthusiasts for coffee, conversation, and coding in a relaxed Austin atmosphere</a:t>
            </a:r>
            <a:endParaRPr lang="en-US" sz="1200" dirty="0"/>
          </a:p>
        </p:txBody>
      </p:sp>
      <p:sp>
        <p:nvSpPr>
          <p:cNvPr id="10" name="Shape 5"/>
          <p:cNvSpPr/>
          <p:nvPr/>
        </p:nvSpPr>
        <p:spPr>
          <a:xfrm>
            <a:off x="4650105" y="2130623"/>
            <a:ext cx="3712369" cy="1993940"/>
          </a:xfrm>
          <a:prstGeom prst="roundRect">
            <a:avLst>
              <a:gd name="adj" fmla="val 329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935" y="2294453"/>
            <a:ext cx="468868" cy="468868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880" y="2396966"/>
            <a:ext cx="210979" cy="26372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13935" y="2919532"/>
            <a:ext cx="19539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Bring Your Projects</a:t>
            </a:r>
            <a:endParaRPr lang="en-US" sz="1500" dirty="0"/>
          </a:p>
        </p:txBody>
      </p:sp>
      <p:sp>
        <p:nvSpPr>
          <p:cNvPr id="14" name="Text 7"/>
          <p:cNvSpPr/>
          <p:nvPr/>
        </p:nvSpPr>
        <p:spPr>
          <a:xfrm>
            <a:off x="4813935" y="3257431"/>
            <a:ext cx="3384709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feedback, troubleshoot, or collaborate on your latest LangChain experiments</a:t>
            </a:r>
            <a:endParaRPr lang="en-US" sz="1200" dirty="0"/>
          </a:p>
        </p:txBody>
      </p:sp>
      <p:sp>
        <p:nvSpPr>
          <p:cNvPr id="15" name="Shape 8"/>
          <p:cNvSpPr/>
          <p:nvPr/>
        </p:nvSpPr>
        <p:spPr>
          <a:xfrm>
            <a:off x="781526" y="4280773"/>
            <a:ext cx="7580948" cy="1525072"/>
          </a:xfrm>
          <a:prstGeom prst="roundRect">
            <a:avLst>
              <a:gd name="adj" fmla="val 430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56" y="4444603"/>
            <a:ext cx="468868" cy="468868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301" y="4547116"/>
            <a:ext cx="210979" cy="263723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45356" y="5069681"/>
            <a:ext cx="19539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All Welcome</a:t>
            </a:r>
            <a:endParaRPr lang="en-US" sz="1500" dirty="0"/>
          </a:p>
        </p:txBody>
      </p:sp>
      <p:sp>
        <p:nvSpPr>
          <p:cNvPr id="19" name="Text 10"/>
          <p:cNvSpPr/>
          <p:nvPr/>
        </p:nvSpPr>
        <p:spPr>
          <a:xfrm>
            <a:off x="945356" y="5407581"/>
            <a:ext cx="7253287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beginners to experts, our community embraces diverse perspectives and experience levels</a:t>
            </a:r>
            <a:endParaRPr lang="en-US" sz="1200" dirty="0"/>
          </a:p>
        </p:txBody>
      </p:sp>
      <p:sp>
        <p:nvSpPr>
          <p:cNvPr id="20" name="Text 11"/>
          <p:cNvSpPr/>
          <p:nvPr/>
        </p:nvSpPr>
        <p:spPr>
          <a:xfrm>
            <a:off x="1015960" y="6216134"/>
            <a:ext cx="7346513" cy="586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"Be cool to each other, don't be gross."</a:t>
            </a:r>
            <a:r>
              <a:rPr lang="en-US" sz="1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Our only rule reflects our commitment to Texas hospitality in the tech world.</a:t>
            </a:r>
            <a:endParaRPr lang="en-US" sz="1800" dirty="0"/>
          </a:p>
        </p:txBody>
      </p:sp>
      <p:sp>
        <p:nvSpPr>
          <p:cNvPr id="21" name="Shape 12"/>
          <p:cNvSpPr/>
          <p:nvPr/>
        </p:nvSpPr>
        <p:spPr>
          <a:xfrm>
            <a:off x="781526" y="5981700"/>
            <a:ext cx="22860" cy="1054894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3"/>
          <p:cNvSpPr/>
          <p:nvPr/>
        </p:nvSpPr>
        <p:spPr>
          <a:xfrm>
            <a:off x="781526" y="7212449"/>
            <a:ext cx="758094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an eye out for Tex, our green parrot mascot with his cowboy hat and gold chain – he'll be there too!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712470"/>
            <a:ext cx="6318409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AIMUG - Member Supported - Founding Members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527965" y="695563"/>
            <a:ext cx="6318409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1647" y="2289691"/>
            <a:ext cx="2102882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Founding Members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1647" y="2720697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Cameron Rohn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1647" y="3031808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Jeff Linwood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1647" y="3342918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Robert (Muzz)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1647" y="3654028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Ryan Booth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1647" y="3965138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Christopher Ewing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1647" y="4276249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John Van Lowe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1647" y="4587359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Nate Little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1647" y="4898469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 Castoro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285899" y="2272784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Colin Best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285899" y="2583894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Joseph Fluckiger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285899" y="289500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Orlando Kalossakas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285899" y="320611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Scott Askinosie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285899" y="351722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Colin McNamara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285899" y="382833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Kaiwalya Joshi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285899" y="413944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 Sarasa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285899" y="445055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Wendy Schorn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9778841" y="2272784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Collier King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9778841" y="2583894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Karim Lalani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9778841" y="289500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Riccardo Pirruccio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9778841" y="320611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Zack Angelo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9778841" y="351722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Hutch Enbach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9778841" y="382833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Miguel Lucero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9778841" y="413944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Roberto Fuentes</a:t>
            </a:r>
            <a:endParaRPr lang="en-US" sz="130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5587960"/>
            <a:ext cx="1507927" cy="1507927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791647" y="7285077"/>
            <a:ext cx="3626882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4836438" y="5550098"/>
            <a:ext cx="9009817" cy="504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community thrives thanks to the passion and dedication of our founding members who share a vision for democratizing AI knowledge in the heart of Texas: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202"/>
            <a:ext cx="481845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Corporate Underwriters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92116"/>
            <a:ext cx="773787" cy="77378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66762"/>
            <a:ext cx="4459962" cy="4459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2798" y="1651992"/>
            <a:ext cx="7651313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initiatives are made possible through the generous support of organizations that believe in the power of community-driven AI education and innovation:</a:t>
            </a:r>
            <a:endParaRPr lang="en-US" sz="1400" dirty="0"/>
          </a:p>
        </p:txBody>
      </p:sp>
      <p:sp>
        <p:nvSpPr>
          <p:cNvPr id="6" name="Shape 2"/>
          <p:cNvSpPr/>
          <p:nvPr/>
        </p:nvSpPr>
        <p:spPr>
          <a:xfrm>
            <a:off x="6192798" y="2388632"/>
            <a:ext cx="3736300" cy="1675209"/>
          </a:xfrm>
          <a:prstGeom prst="roundRect">
            <a:avLst>
              <a:gd name="adj" fmla="val 655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2388632"/>
            <a:ext cx="91440" cy="16752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62832" y="2590086"/>
            <a:ext cx="3264813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Center for Government and Civil Services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462832" y="3326606"/>
            <a:ext cx="3264813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Supporting public sector AI applications and education</a:t>
            </a:r>
            <a:endParaRPr lang="en-US" sz="1400" dirty="0"/>
          </a:p>
        </p:txBody>
      </p:sp>
      <p:sp>
        <p:nvSpPr>
          <p:cNvPr id="10" name="Shape 5"/>
          <p:cNvSpPr/>
          <p:nvPr/>
        </p:nvSpPr>
        <p:spPr>
          <a:xfrm>
            <a:off x="10107692" y="2388632"/>
            <a:ext cx="3736419" cy="1675209"/>
          </a:xfrm>
          <a:prstGeom prst="roundRect">
            <a:avLst>
              <a:gd name="adj" fmla="val 655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32" y="2388632"/>
            <a:ext cx="91440" cy="16752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77726" y="259008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 AI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0377726" y="3047643"/>
            <a:ext cx="3264932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technical resources and framework support</a:t>
            </a:r>
            <a:endParaRPr lang="en-US" sz="1400" dirty="0"/>
          </a:p>
        </p:txBody>
      </p:sp>
      <p:sp>
        <p:nvSpPr>
          <p:cNvPr id="14" name="Shape 8"/>
          <p:cNvSpPr/>
          <p:nvPr/>
        </p:nvSpPr>
        <p:spPr>
          <a:xfrm>
            <a:off x="6192798" y="4242435"/>
            <a:ext cx="3736300" cy="1396246"/>
          </a:xfrm>
          <a:prstGeom prst="roundRect">
            <a:avLst>
              <a:gd name="adj" fmla="val 785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4242435"/>
            <a:ext cx="91440" cy="13962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462832" y="4443889"/>
            <a:ext cx="246399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Always Cool Brands / AI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6462832" y="4901446"/>
            <a:ext cx="3264813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Championing ethical AI development across industries</a:t>
            </a:r>
            <a:endParaRPr lang="en-US" sz="1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798" y="5839539"/>
            <a:ext cx="62103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38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69680" y="0"/>
            <a:ext cx="5760720" cy="8231386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0"/>
            <a:ext cx="5760720" cy="8231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2955" y="538282"/>
            <a:ext cx="4961573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HI, I'm Colin McNamara</a:t>
            </a:r>
            <a:endParaRPr lang="en-US" sz="36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" y="1398270"/>
            <a:ext cx="929759" cy="133171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98571" y="1584127"/>
            <a:ext cx="232457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Entrepreneur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1898571" y="1986201"/>
            <a:ext cx="6462474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Co-founder of Always Cool Brands | AI Using AI to take Poison out of our Food Supply (</a:t>
            </a:r>
            <a:r>
              <a:rPr lang="en-US" sz="14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 / LangGraph User</a:t>
            </a: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4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5" y="2729984"/>
            <a:ext cx="929759" cy="133171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98571" y="2915841"/>
            <a:ext cx="232457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Community Builder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1898571" y="3317915"/>
            <a:ext cx="6462474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Founding Member of Austin LangChain AIMUG, committed to growing our Texas AI ecosystem</a:t>
            </a:r>
            <a:endParaRPr lang="en-US" sz="14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55" y="4061698"/>
            <a:ext cx="929759" cy="133171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98571" y="4247555"/>
            <a:ext cx="232457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50% Developer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1898571" y="4649629"/>
            <a:ext cx="6462474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Consulting Engineer, Cloud Builder, Casual Coder with a passion for practical AI solutions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82955" y="5602605"/>
            <a:ext cx="757809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 Good:</a:t>
            </a: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Helping our community succeed by bringing Texas hospitality to the AI world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782955" y="6090761"/>
            <a:ext cx="757809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me on LinkedIn</a:t>
            </a:r>
            <a:endParaRPr lang="en-US" sz="14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55" y="6578918"/>
            <a:ext cx="1157049" cy="1114187"/>
          </a:xfrm>
          <a:prstGeom prst="rect">
            <a:avLst/>
          </a:prstGeom>
        </p:spPr>
      </p:pic>
      <p:pic>
        <p:nvPicPr>
          <p:cNvPr id="18" name="Picture 2" descr="profile image">
            <a:extLst>
              <a:ext uri="{FF2B5EF4-FFF2-40B4-BE49-F238E27FC236}">
                <a16:creationId xmlns:a16="http://schemas.microsoft.com/office/drawing/2014/main" id="{A009F83B-51D0-1DCA-2E1B-7A5E7EC47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728" y="1024583"/>
            <a:ext cx="5144589" cy="514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6387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Who We Are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43301"/>
            <a:ext cx="3853458" cy="38652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18904" y="1732598"/>
            <a:ext cx="2626162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1400+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5715595" y="254519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Members Strong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18904" y="3002756"/>
            <a:ext cx="2626162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Austin's tech, creative, and business leaders passionate about AI, bringing together Texas innovation with cutting-edge technology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368308" y="1732598"/>
            <a:ext cx="2626281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8564999" y="254519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Learning in the Open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68308" y="3002756"/>
            <a:ext cx="2626281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AI through the lens of LangChain, pulling the ecosystem together with Texas-sized ambition and collaborative spirit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217831" y="1732598"/>
            <a:ext cx="2626281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24/7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11352967" y="2545199"/>
            <a:ext cx="235589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Supportive Community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217831" y="3002756"/>
            <a:ext cx="2626281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well-balanced Discord that's "useful, but not overwhelming" - reflecting our commitment to southern hospitality in the tech world</a:t>
            </a:r>
            <a:endParaRPr lang="en-US" sz="14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904" y="4543068"/>
            <a:ext cx="2869287" cy="28692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1387"/>
            <a:ext cx="7556421" cy="1061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Learning in the Open – "Be Cool to Each Other" </a:t>
            </a:r>
            <a:r>
              <a:rPr lang="en-US" sz="33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✌️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533198" y="2189202"/>
            <a:ext cx="7303413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Our community values reflect the best of Texas: friendliness, openness, and a genuine desire to help each other succeed.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280190" y="1936194"/>
            <a:ext cx="22860" cy="1771174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90" y="3897154"/>
            <a:ext cx="7556421" cy="1897737"/>
          </a:xfrm>
          <a:prstGeom prst="roundRect">
            <a:avLst>
              <a:gd name="adj" fmla="val 373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02" y="4073366"/>
            <a:ext cx="506016" cy="50601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586" y="4183975"/>
            <a:ext cx="227647" cy="2846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56402" y="474797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Respect &amp; Inclusivity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456402" y="5112663"/>
            <a:ext cx="7203996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only rule is simple: "Be cool to each other, don't be gross." Texas hospitality meets tech community values.</a:t>
            </a:r>
            <a:endParaRPr lang="en-US" sz="1300" dirty="0"/>
          </a:p>
        </p:txBody>
      </p:sp>
      <p:sp>
        <p:nvSpPr>
          <p:cNvPr id="11" name="Shape 6"/>
          <p:cNvSpPr/>
          <p:nvPr/>
        </p:nvSpPr>
        <p:spPr>
          <a:xfrm>
            <a:off x="6280190" y="5963483"/>
            <a:ext cx="7556421" cy="1644729"/>
          </a:xfrm>
          <a:prstGeom prst="roundRect">
            <a:avLst>
              <a:gd name="adj" fmla="val 430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402" y="6139696"/>
            <a:ext cx="506016" cy="506016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586" y="6250305"/>
            <a:ext cx="227647" cy="2846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456402" y="6814304"/>
            <a:ext cx="351305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 Enthusiasts of All Levels Welcome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456402" y="7178993"/>
            <a:ext cx="720399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celebrate diverse perspectives and unique paths in AI, whether you're a beginner or expert.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238"/>
            <a:ext cx="7585710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Where and When We Meet </a:t>
            </a:r>
            <a:r>
              <a:rPr lang="en-US" sz="39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🌟📅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5833"/>
            <a:ext cx="4926568" cy="492656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016609" y="1905833"/>
            <a:ext cx="22860" cy="5343168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232344" y="2117646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804797" y="190583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879211" y="194304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212086" y="1974056"/>
            <a:ext cx="282368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Monthly Showcases, Labs &amp; Mixer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212086" y="2792730"/>
            <a:ext cx="282368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Location: ACC RGC3000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12086" y="3268980"/>
            <a:ext cx="2823686" cy="148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members and vendors share projects, demos, and hands-on learning opportunities in a collaborative Texas atmosphere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0228421" y="3308271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9804797" y="309645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79211" y="313366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1020306" y="31646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Hacky Hours (ad hoc)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1020306" y="3673197"/>
            <a:ext cx="282380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Location: Rotating Local Bars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1020306" y="4149447"/>
            <a:ext cx="282380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Informal happy hours at local spots; meet, discuss, and relax with fellow AI enthusiasts over Texas craft beers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9232344" y="5365909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804797" y="515409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879211" y="519130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6554867" y="52223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Weekly Virtual Syncs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6212086" y="5730835"/>
            <a:ext cx="282368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Online: Tuesdays at 5PM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212086" y="6207085"/>
            <a:ext cx="282368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Workshopping, problem-solving, and AI discussions from the comfort of your home or office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2645</Words>
  <Application>Microsoft Macintosh PowerPoint</Application>
  <PresentationFormat>Custom</PresentationFormat>
  <Paragraphs>388</Paragraphs>
  <Slides>38</Slides>
  <Notes>38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Host Grotesk Medium</vt:lpstr>
      <vt:lpstr>Arial</vt:lpstr>
      <vt:lpstr>Host Grotesk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Colin McNamara</cp:lastModifiedBy>
  <cp:revision>4</cp:revision>
  <dcterms:created xsi:type="dcterms:W3CDTF">2025-09-10T00:57:32Z</dcterms:created>
  <dcterms:modified xsi:type="dcterms:W3CDTF">2025-09-10T02:16:32Z</dcterms:modified>
</cp:coreProperties>
</file>